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61" r:id="rId3"/>
    <p:sldId id="262" r:id="rId4"/>
    <p:sldId id="259" r:id="rId5"/>
    <p:sldId id="260" r:id="rId6"/>
    <p:sldId id="256" r:id="rId7"/>
    <p:sldId id="257" r:id="rId8"/>
    <p:sldId id="258" r:id="rId9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141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4569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5"/>
            </a:lvl1pPr>
            <a:lvl2pPr marL="377825" indent="0" algn="ctr">
              <a:buNone/>
              <a:defRPr sz="1655"/>
            </a:lvl2pPr>
            <a:lvl3pPr marL="755650" indent="0" algn="ctr">
              <a:buNone/>
              <a:defRPr sz="1490"/>
            </a:lvl3pPr>
            <a:lvl4pPr marL="1134110" indent="0" algn="ctr">
              <a:buNone/>
              <a:defRPr sz="1325"/>
            </a:lvl4pPr>
            <a:lvl5pPr marL="1511935" indent="0" algn="ctr">
              <a:buNone/>
              <a:defRPr sz="1325"/>
            </a:lvl5pPr>
            <a:lvl6pPr marL="1889760" indent="0" algn="ctr">
              <a:buNone/>
              <a:defRPr sz="1325"/>
            </a:lvl6pPr>
            <a:lvl7pPr marL="2267585" indent="0" algn="ctr">
              <a:buNone/>
              <a:defRPr sz="1325"/>
            </a:lvl7pPr>
            <a:lvl8pPr marL="2646045" indent="0" algn="ctr">
              <a:buNone/>
              <a:defRPr sz="1325"/>
            </a:lvl8pPr>
            <a:lvl9pPr marL="3023870" indent="0" algn="ctr">
              <a:buNone/>
              <a:defRPr sz="1325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730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520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5">
                <a:solidFill>
                  <a:schemeClr val="tx1"/>
                </a:solidFill>
              </a:defRPr>
            </a:lvl1pPr>
            <a:lvl2pPr marL="377825" indent="0">
              <a:buNone/>
              <a:defRPr sz="1655">
                <a:solidFill>
                  <a:schemeClr val="tx1">
                    <a:tint val="75000"/>
                  </a:schemeClr>
                </a:solidFill>
              </a:defRPr>
            </a:lvl2pPr>
            <a:lvl3pPr marL="755650" indent="0">
              <a:buNone/>
              <a:defRPr sz="1490">
                <a:solidFill>
                  <a:schemeClr val="tx1">
                    <a:tint val="75000"/>
                  </a:schemeClr>
                </a:solidFill>
              </a:defRPr>
            </a:lvl3pPr>
            <a:lvl4pPr marL="113411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4pPr>
            <a:lvl5pPr marL="1511935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5pPr>
            <a:lvl6pPr marL="188976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6pPr>
            <a:lvl7pPr marL="2267585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7pPr>
            <a:lvl8pPr marL="2646045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8pPr>
            <a:lvl9pPr marL="302387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2439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217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5" b="1"/>
            </a:lvl2pPr>
            <a:lvl3pPr marL="755650" indent="0">
              <a:buNone/>
              <a:defRPr sz="1490" b="1"/>
            </a:lvl3pPr>
            <a:lvl4pPr marL="1134110" indent="0">
              <a:buNone/>
              <a:defRPr sz="1325" b="1"/>
            </a:lvl4pPr>
            <a:lvl5pPr marL="1511935" indent="0">
              <a:buNone/>
              <a:defRPr sz="1325" b="1"/>
            </a:lvl5pPr>
            <a:lvl6pPr marL="1889760" indent="0">
              <a:buNone/>
              <a:defRPr sz="1325" b="1"/>
            </a:lvl6pPr>
            <a:lvl7pPr marL="2267585" indent="0">
              <a:buNone/>
              <a:defRPr sz="1325" b="1"/>
            </a:lvl7pPr>
            <a:lvl8pPr marL="2646045" indent="0">
              <a:buNone/>
              <a:defRPr sz="1325" b="1"/>
            </a:lvl8pPr>
            <a:lvl9pPr marL="3023870" indent="0">
              <a:buNone/>
              <a:defRPr sz="1325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5" b="1"/>
            </a:lvl2pPr>
            <a:lvl3pPr marL="755650" indent="0">
              <a:buNone/>
              <a:defRPr sz="1490" b="1"/>
            </a:lvl3pPr>
            <a:lvl4pPr marL="1134110" indent="0">
              <a:buNone/>
              <a:defRPr sz="1325" b="1"/>
            </a:lvl4pPr>
            <a:lvl5pPr marL="1511935" indent="0">
              <a:buNone/>
              <a:defRPr sz="1325" b="1"/>
            </a:lvl5pPr>
            <a:lvl6pPr marL="1889760" indent="0">
              <a:buNone/>
              <a:defRPr sz="1325" b="1"/>
            </a:lvl6pPr>
            <a:lvl7pPr marL="2267585" indent="0">
              <a:buNone/>
              <a:defRPr sz="1325" b="1"/>
            </a:lvl7pPr>
            <a:lvl8pPr marL="2646045" indent="0">
              <a:buNone/>
              <a:defRPr sz="1325" b="1"/>
            </a:lvl8pPr>
            <a:lvl9pPr marL="3023870" indent="0">
              <a:buNone/>
              <a:defRPr sz="1325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1054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2980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9257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5"/>
            </a:lvl3pPr>
            <a:lvl4pPr>
              <a:defRPr sz="1655"/>
            </a:lvl4pPr>
            <a:lvl5pPr>
              <a:defRPr sz="1655"/>
            </a:lvl5pPr>
            <a:lvl6pPr>
              <a:defRPr sz="1655"/>
            </a:lvl6pPr>
            <a:lvl7pPr>
              <a:defRPr sz="1655"/>
            </a:lvl7pPr>
            <a:lvl8pPr>
              <a:defRPr sz="1655"/>
            </a:lvl8pPr>
            <a:lvl9pPr>
              <a:defRPr sz="165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5"/>
            </a:lvl1pPr>
            <a:lvl2pPr marL="377825" indent="0">
              <a:buNone/>
              <a:defRPr sz="1155"/>
            </a:lvl2pPr>
            <a:lvl3pPr marL="755650" indent="0">
              <a:buNone/>
              <a:defRPr sz="990"/>
            </a:lvl3pPr>
            <a:lvl4pPr marL="1134110" indent="0">
              <a:buNone/>
              <a:defRPr sz="825"/>
            </a:lvl4pPr>
            <a:lvl5pPr marL="1511935" indent="0">
              <a:buNone/>
              <a:defRPr sz="825"/>
            </a:lvl5pPr>
            <a:lvl6pPr marL="1889760" indent="0">
              <a:buNone/>
              <a:defRPr sz="825"/>
            </a:lvl6pPr>
            <a:lvl7pPr marL="2267585" indent="0">
              <a:buNone/>
              <a:defRPr sz="825"/>
            </a:lvl7pPr>
            <a:lvl8pPr marL="2646045" indent="0">
              <a:buNone/>
              <a:defRPr sz="825"/>
            </a:lvl8pPr>
            <a:lvl9pPr marL="3023870" indent="0">
              <a:buNone/>
              <a:defRPr sz="82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39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9199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825" indent="0">
              <a:buNone/>
              <a:defRPr sz="2315"/>
            </a:lvl2pPr>
            <a:lvl3pPr marL="755650" indent="0">
              <a:buNone/>
              <a:defRPr sz="1985"/>
            </a:lvl3pPr>
            <a:lvl4pPr marL="1134110" indent="0">
              <a:buNone/>
              <a:defRPr sz="1655"/>
            </a:lvl4pPr>
            <a:lvl5pPr marL="1511935" indent="0">
              <a:buNone/>
              <a:defRPr sz="1655"/>
            </a:lvl5pPr>
            <a:lvl6pPr marL="1889760" indent="0">
              <a:buNone/>
              <a:defRPr sz="1655"/>
            </a:lvl6pPr>
            <a:lvl7pPr marL="2267585" indent="0">
              <a:buNone/>
              <a:defRPr sz="1655"/>
            </a:lvl7pPr>
            <a:lvl8pPr marL="2646045" indent="0">
              <a:buNone/>
              <a:defRPr sz="1655"/>
            </a:lvl8pPr>
            <a:lvl9pPr marL="3023870" indent="0">
              <a:buNone/>
              <a:defRPr sz="165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5"/>
            </a:lvl1pPr>
            <a:lvl2pPr marL="377825" indent="0">
              <a:buNone/>
              <a:defRPr sz="1155"/>
            </a:lvl2pPr>
            <a:lvl3pPr marL="755650" indent="0">
              <a:buNone/>
              <a:defRPr sz="990"/>
            </a:lvl3pPr>
            <a:lvl4pPr marL="1134110" indent="0">
              <a:buNone/>
              <a:defRPr sz="825"/>
            </a:lvl4pPr>
            <a:lvl5pPr marL="1511935" indent="0">
              <a:buNone/>
              <a:defRPr sz="825"/>
            </a:lvl5pPr>
            <a:lvl6pPr marL="1889760" indent="0">
              <a:buNone/>
              <a:defRPr sz="825"/>
            </a:lvl6pPr>
            <a:lvl7pPr marL="2267585" indent="0">
              <a:buNone/>
              <a:defRPr sz="825"/>
            </a:lvl7pPr>
            <a:lvl8pPr marL="2646045" indent="0">
              <a:buNone/>
              <a:defRPr sz="825"/>
            </a:lvl8pPr>
            <a:lvl9pPr marL="3023870" indent="0">
              <a:buNone/>
              <a:defRPr sz="82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707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14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775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2372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414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75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345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7570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7324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63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B35A8-0403-4FF9-AA44-85FBA21B3095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B4DB0-25A2-4023-A3E4-424D29BA79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531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307B6-0DBB-4C63-B936-9F2FCA0D88F9}" type="datetimeFigureOut">
              <a:rPr lang="zh-TW" altLang="en-US" smtClean="0"/>
              <a:t>2022/3/21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251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5650" rtl="0" eaLnBrk="1" latinLnBrk="0" hangingPunct="1">
        <a:lnSpc>
          <a:spcPct val="90000"/>
        </a:lnSpc>
        <a:spcBef>
          <a:spcPct val="0"/>
        </a:spcBef>
        <a:buNone/>
        <a:defRPr sz="363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230" indent="-189230" algn="l" defTabSz="75565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55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944880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655" kern="1200">
          <a:solidFill>
            <a:schemeClr val="tx1"/>
          </a:solidFill>
          <a:latin typeface="+mn-lt"/>
          <a:ea typeface="+mn-ea"/>
          <a:cs typeface="+mn-cs"/>
        </a:defRPr>
      </a:lvl3pPr>
      <a:lvl4pPr marL="1322705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4pPr>
      <a:lvl5pPr marL="1701165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5pPr>
      <a:lvl6pPr marL="2078990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6pPr>
      <a:lvl7pPr marL="2456815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7pPr>
      <a:lvl8pPr marL="2834640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8pPr>
      <a:lvl9pPr marL="3212465" indent="-189230" algn="l" defTabSz="75565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1pPr>
      <a:lvl2pPr marL="377825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2pPr>
      <a:lvl3pPr marL="755650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3pPr>
      <a:lvl4pPr marL="1134110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4pPr>
      <a:lvl5pPr marL="1511935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5pPr>
      <a:lvl6pPr marL="1889760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6pPr>
      <a:lvl7pPr marL="2267585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7pPr>
      <a:lvl8pPr marL="2646045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8pPr>
      <a:lvl9pPr marL="3023870" algn="l" defTabSz="755650" rtl="0" eaLnBrk="1" latinLnBrk="0" hangingPunct="1">
        <a:defRPr sz="14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4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image" Target="../media/image13.pn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111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 線上 高中物理動手學</a:t>
              </a:r>
              <a:endPara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校園實驗演示說明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430884" y="1278635"/>
            <a:ext cx="6779552" cy="787714"/>
            <a:chOff x="1188684" y="1149103"/>
            <a:chExt cx="4445827" cy="828947"/>
          </a:xfrm>
          <a:noFill/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19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359298" y="1191107"/>
              <a:ext cx="2139405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40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遊戲機的物理</a:t>
              </a:r>
              <a:endParaRPr lang="en-US" altLang="zh-TW" sz="4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1AEBB85-EC96-4A61-B23F-2AB8D92E70E8}"/>
              </a:ext>
            </a:extLst>
          </p:cNvPr>
          <p:cNvSpPr txBox="1"/>
          <p:nvPr/>
        </p:nvSpPr>
        <p:spPr>
          <a:xfrm>
            <a:off x="693086" y="2383727"/>
            <a:ext cx="6298529" cy="57587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3333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實驗名稱：</a:t>
            </a:r>
            <a:endParaRPr lang="en-US" altLang="zh-TW" sz="2000" b="1" dirty="0">
              <a:solidFill>
                <a:srgbClr val="3333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玩遊戲學物理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實驗原理：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研究遊戲中的物理現象。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實驗器材：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手機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實驗步驟：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70092" indent="-370092">
              <a:buFont typeface="+mj-lt"/>
              <a:buAutoNum type="arabicPeriod"/>
            </a:pP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下載任意兩款手機有關物理的遊戲。</a:t>
            </a:r>
          </a:p>
          <a:p>
            <a:pPr marL="370092" indent="-370092">
              <a:buFont typeface="+mj-lt"/>
              <a:buAutoNum type="arabicPeriod"/>
            </a:pP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錄製遊玩過程，並剪接到演示影片中。</a:t>
            </a: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檢驗項目：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影片為橫向拍攝、有字幕。影像清晰，有使用麥克風錄音。</a:t>
            </a: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影片中有自製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原理講解圖板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影片中有說明這一組的創意或創新。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影片中要講解物理現象發生的部分給同學看，同時須將錄製的遊玩過程一同剪接到演示影片中。</a:t>
            </a: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舉出一個生活中的例子說明遊戲中的物理現象。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請參考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優秀影片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參考影片：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https://youtu.be/kE-ZZPX2nyg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https://youtu.be/vCR_dE7yRaI)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，您所選擇的遊戲不可以是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優秀影片出現過的遊戲。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您所選擇的遊戲亦不可以是本活動之中各組已使用的軟體。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0C090F-BBE9-427D-A7D1-D06EBFBE8C63}"/>
              </a:ext>
            </a:extLst>
          </p:cNvPr>
          <p:cNvSpPr/>
          <p:nvPr/>
        </p:nvSpPr>
        <p:spPr>
          <a:xfrm>
            <a:off x="568060" y="2191066"/>
            <a:ext cx="6505200" cy="8101593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19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FE1C20D8-40FB-4A60-AE16-AF24A0B9ED64}"/>
              </a:ext>
            </a:extLst>
          </p:cNvPr>
          <p:cNvGrpSpPr/>
          <p:nvPr/>
        </p:nvGrpSpPr>
        <p:grpSpPr>
          <a:xfrm>
            <a:off x="3240413" y="2425308"/>
            <a:ext cx="3378064" cy="2075167"/>
            <a:chOff x="3515390" y="2567095"/>
            <a:chExt cx="3378064" cy="2075167"/>
          </a:xfrm>
        </p:grpSpPr>
        <p:pic>
          <p:nvPicPr>
            <p:cNvPr id="75" name="Picture 210">
              <a:extLst>
                <a:ext uri="{FF2B5EF4-FFF2-40B4-BE49-F238E27FC236}">
                  <a16:creationId xmlns:a16="http://schemas.microsoft.com/office/drawing/2014/main" id="{BE0D6C97-03F5-4FC9-BBDC-6C4A4199FCDE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3515390" y="3409263"/>
              <a:ext cx="2183002" cy="1232999"/>
            </a:xfrm>
            <a:prstGeom prst="rect">
              <a:avLst/>
            </a:prstGeom>
          </p:spPr>
        </p:pic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71A50719-D1C8-455F-AD5E-CD90A37C8F18}"/>
                </a:ext>
              </a:extLst>
            </p:cNvPr>
            <p:cNvSpPr txBox="1"/>
            <p:nvPr/>
          </p:nvSpPr>
          <p:spPr>
            <a:xfrm>
              <a:off x="5855826" y="396088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遊戲畫面</a:t>
              </a:r>
            </a:p>
          </p:txBody>
        </p:sp>
        <p:pic>
          <p:nvPicPr>
            <p:cNvPr id="74" name="圖片 73">
              <a:extLst>
                <a:ext uri="{FF2B5EF4-FFF2-40B4-BE49-F238E27FC236}">
                  <a16:creationId xmlns:a16="http://schemas.microsoft.com/office/drawing/2014/main" id="{B1D1E1D2-DF18-441B-A02A-07D1F66EE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10452" y="2567095"/>
              <a:ext cx="2183002" cy="1228287"/>
            </a:xfrm>
            <a:prstGeom prst="rect">
              <a:avLst/>
            </a:prstGeom>
          </p:spPr>
        </p:pic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026375FF-E181-4D65-86A5-FDB54256E668}"/>
              </a:ext>
            </a:extLst>
          </p:cNvPr>
          <p:cNvGrpSpPr/>
          <p:nvPr/>
        </p:nvGrpSpPr>
        <p:grpSpPr>
          <a:xfrm>
            <a:off x="1377348" y="8184064"/>
            <a:ext cx="2145249" cy="1696027"/>
            <a:chOff x="1117352" y="8253460"/>
            <a:chExt cx="2145249" cy="1696027"/>
          </a:xfrm>
        </p:grpSpPr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48493409-44E6-44C2-A25A-73BCAC37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06659" y="8253460"/>
              <a:ext cx="955942" cy="1696027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D0EABEF3-4968-467F-AFF9-46EAA208C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7352" y="8253460"/>
              <a:ext cx="955943" cy="1696027"/>
            </a:xfrm>
            <a:prstGeom prst="rect">
              <a:avLst/>
            </a:prstGeom>
          </p:spPr>
        </p:pic>
      </p:grp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B532A27B-E562-41E1-BA4D-4D9077EBD519}"/>
              </a:ext>
            </a:extLst>
          </p:cNvPr>
          <p:cNvSpPr txBox="1"/>
          <p:nvPr/>
        </p:nvSpPr>
        <p:spPr>
          <a:xfrm>
            <a:off x="1565855" y="9880091"/>
            <a:ext cx="17654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b="1" dirty="0"/>
              <a:t>Light Ignite 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遊戲畫面</a:t>
            </a:r>
          </a:p>
          <a:p>
            <a:r>
              <a:rPr lang="zh-TW" altLang="en-US" sz="1400" b="1" dirty="0"/>
              <a:t> </a:t>
            </a: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12C8726A-8283-4E85-89ED-4266CCF99876}"/>
              </a:ext>
            </a:extLst>
          </p:cNvPr>
          <p:cNvGrpSpPr/>
          <p:nvPr/>
        </p:nvGrpSpPr>
        <p:grpSpPr>
          <a:xfrm>
            <a:off x="4039833" y="8184064"/>
            <a:ext cx="2142493" cy="1999569"/>
            <a:chOff x="4039833" y="8184064"/>
            <a:chExt cx="2142493" cy="1999569"/>
          </a:xfrm>
        </p:grpSpPr>
        <p:grpSp>
          <p:nvGrpSpPr>
            <p:cNvPr id="32" name="群組 31">
              <a:extLst>
                <a:ext uri="{FF2B5EF4-FFF2-40B4-BE49-F238E27FC236}">
                  <a16:creationId xmlns:a16="http://schemas.microsoft.com/office/drawing/2014/main" id="{9375D7D9-44CB-4749-83BD-DF99994240B4}"/>
                </a:ext>
              </a:extLst>
            </p:cNvPr>
            <p:cNvGrpSpPr/>
            <p:nvPr/>
          </p:nvGrpSpPr>
          <p:grpSpPr>
            <a:xfrm>
              <a:off x="4039833" y="8184064"/>
              <a:ext cx="2142493" cy="1715165"/>
              <a:chOff x="3779837" y="8253460"/>
              <a:chExt cx="2142493" cy="1715165"/>
            </a:xfrm>
          </p:grpSpPr>
          <p:pic>
            <p:nvPicPr>
              <p:cNvPr id="1028" name="Picture 4" descr="Shatterbrain—物理難題安卓下載，安卓版APK | 免費下載">
                <a:extLst>
                  <a:ext uri="{FF2B5EF4-FFF2-40B4-BE49-F238E27FC236}">
                    <a16:creationId xmlns:a16="http://schemas.microsoft.com/office/drawing/2014/main" id="{0EAA8FCD-0AA9-481B-B4FE-D2287381C1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69143" y="8266506"/>
                <a:ext cx="953187" cy="17021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圖片 19">
                <a:extLst>
                  <a:ext uri="{FF2B5EF4-FFF2-40B4-BE49-F238E27FC236}">
                    <a16:creationId xmlns:a16="http://schemas.microsoft.com/office/drawing/2014/main" id="{FE4011AE-B832-4872-BF0A-387A9D5AB7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79837" y="8253460"/>
                <a:ext cx="953187" cy="1696027"/>
              </a:xfrm>
              <a:prstGeom prst="rect">
                <a:avLst/>
              </a:prstGeom>
            </p:spPr>
          </p:pic>
        </p:grp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EB34C9C5-CDD3-47E2-8161-CE15F127B121}"/>
                </a:ext>
              </a:extLst>
            </p:cNvPr>
            <p:cNvSpPr txBox="1"/>
            <p:nvPr/>
          </p:nvSpPr>
          <p:spPr>
            <a:xfrm>
              <a:off x="4159972" y="9875856"/>
              <a:ext cx="190221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1400" b="1" dirty="0"/>
                <a:t>Shatterbrain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遊戲畫面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1834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>
            <a:extLst>
              <a:ext uri="{FF2B5EF4-FFF2-40B4-BE49-F238E27FC236}">
                <a16:creationId xmlns:a16="http://schemas.microsoft.com/office/drawing/2014/main" id="{B0E17B70-B661-4034-A0C3-B6BA342E28F0}"/>
              </a:ext>
            </a:extLst>
          </p:cNvPr>
          <p:cNvGrpSpPr/>
          <p:nvPr/>
        </p:nvGrpSpPr>
        <p:grpSpPr>
          <a:xfrm>
            <a:off x="3975919" y="2779756"/>
            <a:ext cx="3026949" cy="1623332"/>
            <a:chOff x="3926526" y="2557637"/>
            <a:chExt cx="3026949" cy="1623332"/>
          </a:xfrm>
        </p:grpSpPr>
        <p:pic>
          <p:nvPicPr>
            <p:cNvPr id="3" name="Picture 2" descr="Google推全託管機器學習平臺Vertex AI，簡化模型開發工作| iThome">
              <a:extLst>
                <a:ext uri="{FF2B5EF4-FFF2-40B4-BE49-F238E27FC236}">
                  <a16:creationId xmlns:a16="http://schemas.microsoft.com/office/drawing/2014/main" id="{2860F1CE-A829-491E-8575-769685165A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06" r="7522"/>
            <a:stretch/>
          </p:blipFill>
          <p:spPr bwMode="auto">
            <a:xfrm>
              <a:off x="3926526" y="2557637"/>
              <a:ext cx="2962098" cy="15106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4F6121C5-D5B4-4B77-A3E2-8211E0E2397F}"/>
                </a:ext>
              </a:extLst>
            </p:cNvPr>
            <p:cNvSpPr txBox="1"/>
            <p:nvPr/>
          </p:nvSpPr>
          <p:spPr>
            <a:xfrm>
              <a:off x="4003352" y="3903970"/>
              <a:ext cx="295012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https://cloud.google.com/blog/products/ai-machine-learning/google-cloud-launches-vertex-ai-unified-platform-for-mlops</a:t>
              </a:r>
              <a:endParaRPr lang="zh-TW" altLang="en-US" sz="1200" dirty="0"/>
            </a:p>
          </p:txBody>
        </p: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1AEBB85-EC96-4A61-B23F-2AB8D92E70E8}"/>
              </a:ext>
            </a:extLst>
          </p:cNvPr>
          <p:cNvSpPr txBox="1"/>
          <p:nvPr/>
        </p:nvSpPr>
        <p:spPr>
          <a:xfrm>
            <a:off x="693086" y="2383727"/>
            <a:ext cx="6298529" cy="73629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3333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實驗名稱：</a:t>
            </a:r>
            <a:endParaRPr lang="en-US" altLang="zh-TW" sz="2000" b="1" dirty="0">
              <a:solidFill>
                <a:srgbClr val="3333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使用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學習數學及物理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實驗原理：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運用具有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或遊戲學習數學及物理。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實驗器材：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手機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實驗步驟：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70092" indent="-370092">
              <a:buFont typeface="+mj-lt"/>
              <a:buAutoNum type="arabicPeriod"/>
            </a:pP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下載具有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或遊戲學習數學及物理。</a:t>
            </a: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例如：微軟數學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Lens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Siri</a:t>
            </a: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Assistant)</a:t>
            </a:r>
          </a:p>
          <a:p>
            <a:pPr marL="342900" indent="-342900">
              <a:buFontTx/>
              <a:buAutoNum type="arabicPeriod" startAt="2"/>
            </a:pPr>
            <a:r>
              <a:rPr lang="zh-TW" altLang="en-US" sz="1511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錄製使用過程，並剪接到演示影片中。</a:t>
            </a: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2"/>
            </a:pP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70092" indent="-370092">
              <a:buFont typeface="+mj-lt"/>
              <a:buAutoNum type="arabicPeriod"/>
            </a:pP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70092" indent="-370092">
              <a:buFont typeface="+mj-lt"/>
              <a:buAutoNum type="arabicPeriod"/>
            </a:pP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56092" lvl="5" indent="-370092">
              <a:buFont typeface="+mj-lt"/>
              <a:buAutoNum type="arabicPeriod"/>
            </a:pPr>
            <a:endParaRPr lang="en-US" altLang="zh-TW" sz="1511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159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檢驗項目：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影片為橫向拍攝、有字幕。影像清晰，使用麥克風錄音。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影片中有自製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原理講解圖板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影片中有說明這一組的創意或創新。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影片中需使用上述四種軟體，並詳細解說且演示如何操作。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影片中需比較在使用上述四種軟體對學習物理以及數學的助益。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影片中可以出難一點的題目考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影片中除了上述四種軟體外</a:t>
            </a:r>
            <a:r>
              <a:rPr lang="zh-TW" altLang="en-US" sz="1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，請再尋找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至少一種具有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功能的軟體做演示。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影片中須討論您在使用上述軟體後，覺得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對未來學習的影響。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111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 線上 高中物理動手學</a:t>
              </a:r>
              <a:endPara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校園實驗演示說明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430884" y="1278635"/>
            <a:ext cx="6779552" cy="787714"/>
            <a:chOff x="1188684" y="1149103"/>
            <a:chExt cx="4445827" cy="828947"/>
          </a:xfrm>
          <a:noFill/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19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359298" y="1191107"/>
              <a:ext cx="2139405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40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遊戲機的物理</a:t>
              </a:r>
              <a:endParaRPr lang="en-US" altLang="zh-TW" sz="4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1A0C090F-BBE9-427D-A7D1-D06EBFBE8C63}"/>
              </a:ext>
            </a:extLst>
          </p:cNvPr>
          <p:cNvSpPr/>
          <p:nvPr/>
        </p:nvSpPr>
        <p:spPr>
          <a:xfrm>
            <a:off x="568060" y="2191066"/>
            <a:ext cx="6505200" cy="8101593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19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B35753C2-40FD-4A67-9D36-0CEC7DEE749D}"/>
              </a:ext>
            </a:extLst>
          </p:cNvPr>
          <p:cNvGrpSpPr/>
          <p:nvPr/>
        </p:nvGrpSpPr>
        <p:grpSpPr>
          <a:xfrm>
            <a:off x="1637706" y="5822990"/>
            <a:ext cx="4284262" cy="1315254"/>
            <a:chOff x="1580354" y="5645451"/>
            <a:chExt cx="4284262" cy="1315254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79F4ED80-B194-4E81-A8F5-53344F4CF455}"/>
                </a:ext>
              </a:extLst>
            </p:cNvPr>
            <p:cNvGrpSpPr/>
            <p:nvPr/>
          </p:nvGrpSpPr>
          <p:grpSpPr>
            <a:xfrm>
              <a:off x="1580354" y="5715678"/>
              <a:ext cx="1285092" cy="1245027"/>
              <a:chOff x="1572408" y="5718494"/>
              <a:chExt cx="1285092" cy="1245027"/>
            </a:xfrm>
          </p:grpSpPr>
          <p:pic>
            <p:nvPicPr>
              <p:cNvPr id="2050" name="Picture 2" descr="微軟數學- Google Play 應用程式">
                <a:extLst>
                  <a:ext uri="{FF2B5EF4-FFF2-40B4-BE49-F238E27FC236}">
                    <a16:creationId xmlns:a16="http://schemas.microsoft.com/office/drawing/2014/main" id="{A66B8A7D-B8F3-49FB-A3EE-03D35EB9D9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88771" y="5718494"/>
                <a:ext cx="1052366" cy="1052366"/>
              </a:xfrm>
              <a:prstGeom prst="round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DD2C7B4A-E92C-4D09-B2B7-002667EAC55C}"/>
                  </a:ext>
                </a:extLst>
              </p:cNvPr>
              <p:cNvSpPr txBox="1"/>
              <p:nvPr/>
            </p:nvSpPr>
            <p:spPr>
              <a:xfrm>
                <a:off x="1572408" y="6655744"/>
                <a:ext cx="128509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TW" altLang="en-US" sz="14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微軟數學</a:t>
                </a:r>
                <a:r>
                  <a:rPr lang="en-US" altLang="zh-TW" sz="14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App</a:t>
                </a:r>
                <a:endParaRPr lang="zh-TW" altLang="en-US" sz="1400" dirty="0"/>
              </a:p>
            </p:txBody>
          </p:sp>
        </p:grp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699EAE1C-B3DF-4E18-924C-E3117038EF6C}"/>
                </a:ext>
              </a:extLst>
            </p:cNvPr>
            <p:cNvGrpSpPr/>
            <p:nvPr/>
          </p:nvGrpSpPr>
          <p:grpSpPr>
            <a:xfrm>
              <a:off x="3253653" y="5715678"/>
              <a:ext cx="1285092" cy="1245027"/>
              <a:chOff x="2488859" y="5773661"/>
              <a:chExt cx="1285092" cy="1245027"/>
            </a:xfrm>
          </p:grpSpPr>
          <p:pic>
            <p:nvPicPr>
              <p:cNvPr id="2052" name="Picture 4" descr="Google Lens - 維基百科，自由的百科全書">
                <a:extLst>
                  <a:ext uri="{FF2B5EF4-FFF2-40B4-BE49-F238E27FC236}">
                    <a16:creationId xmlns:a16="http://schemas.microsoft.com/office/drawing/2014/main" id="{B57BE396-CE01-4E24-8512-2CA01438871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97" y="5773661"/>
                <a:ext cx="1052367" cy="10523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1171956E-3516-4DF4-9213-2CF3D210E107}"/>
                  </a:ext>
                </a:extLst>
              </p:cNvPr>
              <p:cNvSpPr txBox="1"/>
              <p:nvPr/>
            </p:nvSpPr>
            <p:spPr>
              <a:xfrm>
                <a:off x="2488859" y="6710911"/>
                <a:ext cx="128509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14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Google Lens</a:t>
                </a:r>
                <a:endParaRPr lang="zh-TW" altLang="en-US" sz="1400" dirty="0"/>
              </a:p>
            </p:txBody>
          </p:sp>
        </p:grpSp>
        <p:grpSp>
          <p:nvGrpSpPr>
            <p:cNvPr id="11" name="群組 10">
              <a:extLst>
                <a:ext uri="{FF2B5EF4-FFF2-40B4-BE49-F238E27FC236}">
                  <a16:creationId xmlns:a16="http://schemas.microsoft.com/office/drawing/2014/main" id="{BA2482D1-CC98-4A72-A28F-0C31B18B31E3}"/>
                </a:ext>
              </a:extLst>
            </p:cNvPr>
            <p:cNvGrpSpPr/>
            <p:nvPr/>
          </p:nvGrpSpPr>
          <p:grpSpPr>
            <a:xfrm>
              <a:off x="4812248" y="5645451"/>
              <a:ext cx="1052368" cy="1315254"/>
              <a:chOff x="3927193" y="5718492"/>
              <a:chExt cx="1052368" cy="1315254"/>
            </a:xfrm>
          </p:grpSpPr>
          <p:pic>
            <p:nvPicPr>
              <p:cNvPr id="2" name="圖片 1">
                <a:extLst>
                  <a:ext uri="{FF2B5EF4-FFF2-40B4-BE49-F238E27FC236}">
                    <a16:creationId xmlns:a16="http://schemas.microsoft.com/office/drawing/2014/main" id="{3C811D89-7241-41E1-A140-D15E03BF2A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27193" y="5718492"/>
                <a:ext cx="1052368" cy="1052368"/>
              </a:xfrm>
              <a:prstGeom prst="rect">
                <a:avLst/>
              </a:prstGeom>
            </p:spPr>
          </p:pic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C526B7C5-AE98-45F6-9FBA-FDDDF29A13E7}"/>
                  </a:ext>
                </a:extLst>
              </p:cNvPr>
              <p:cNvSpPr txBox="1"/>
              <p:nvPr/>
            </p:nvSpPr>
            <p:spPr>
              <a:xfrm>
                <a:off x="4041897" y="6725969"/>
                <a:ext cx="82296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Siri</a:t>
                </a:r>
                <a:endParaRPr lang="zh-TW" altLang="en-US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439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5072E019-E9BA-4B4E-B286-EDBFFF48DF97}"/>
              </a:ext>
            </a:extLst>
          </p:cNvPr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8A1565A-06AD-4F02-9F71-373ABB7C6421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D3AAC6E-2396-4883-84CE-EA01DFD56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圖片 6" descr="一張含有 文字 的圖片&#10;&#10;自動產生的描述">
              <a:extLst>
                <a:ext uri="{FF2B5EF4-FFF2-40B4-BE49-F238E27FC236}">
                  <a16:creationId xmlns:a16="http://schemas.microsoft.com/office/drawing/2014/main" id="{B5E7F9BB-FDDE-4A7F-8F9D-AC7909F76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732CCF6F-BE32-40E9-A794-0EF3BEE80C6C}"/>
              </a:ext>
            </a:extLst>
          </p:cNvPr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9A8C81A7-6357-4F9E-A0B3-7F35C7CB5D3A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80AE982-1604-4201-8CED-E198ADA91CEF}"/>
                </a:ext>
              </a:extLst>
            </p:cNvPr>
            <p:cNvSpPr txBox="1"/>
            <p:nvPr/>
          </p:nvSpPr>
          <p:spPr>
            <a:xfrm>
              <a:off x="1917671" y="1191106"/>
              <a:ext cx="302265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遊戲機的物理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0E1C280F-504B-421A-910B-26725CE87229}"/>
              </a:ext>
            </a:extLst>
          </p:cNvPr>
          <p:cNvGrpSpPr/>
          <p:nvPr/>
        </p:nvGrpSpPr>
        <p:grpSpPr>
          <a:xfrm>
            <a:off x="527457" y="2251137"/>
            <a:ext cx="6504761" cy="8057258"/>
            <a:chOff x="414830" y="2085685"/>
            <a:chExt cx="6026683" cy="7465077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68EE013-759B-494C-8FA1-7667828AC526}"/>
                </a:ext>
              </a:extLst>
            </p:cNvPr>
            <p:cNvSpPr/>
            <p:nvPr/>
          </p:nvSpPr>
          <p:spPr>
            <a:xfrm>
              <a:off x="414830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C4D87745-1DF6-463F-AB57-B1CB9C1DC0CD}"/>
                </a:ext>
              </a:extLst>
            </p:cNvPr>
            <p:cNvSpPr txBox="1"/>
            <p:nvPr/>
          </p:nvSpPr>
          <p:spPr>
            <a:xfrm>
              <a:off x="577417" y="2213208"/>
              <a:ext cx="4136574" cy="611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玩遊戲學光學。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59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研究光的反射、折射、顏色的效應。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                           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             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下載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Light Ignite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破完第一階段的所有關卡。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3.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下載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Laser Quest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.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4.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破完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Iberia .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151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＊影片為橫向拍攝、有字幕。影像清晰，有使用麥克風錄音。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＊影片中有自製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＊影片中有說明這一組的創意或創新。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影片中要演示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Light Ignite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第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1-8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關（黑洞）給同學看，並講解為什麼黑洞會造成光的偏折。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在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Light Ignite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第一階段中找到一項特殊光學元件，截圖上傳，並在影片中講解此光學元件的作用原理。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Laser Quest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中除了雷射光發射器外還有其他元件，請在影片中說明那些元件的名稱以及作用原理。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CC3733C0-6A83-5949-A745-17C3512CDC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660" y="2710119"/>
            <a:ext cx="1393269" cy="139326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EC79099D-465E-B84F-B917-174E29225F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542" y="2702297"/>
            <a:ext cx="1401091" cy="1401091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EEB11AEA-30D3-2B4D-BCD0-CFC9C53029AD}"/>
              </a:ext>
            </a:extLst>
          </p:cNvPr>
          <p:cNvSpPr txBox="1"/>
          <p:nvPr/>
        </p:nvSpPr>
        <p:spPr>
          <a:xfrm>
            <a:off x="3775104" y="2388776"/>
            <a:ext cx="3036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a) Light Ignite.               b) Laser Quest</a:t>
            </a:r>
            <a:endParaRPr kumimoji="1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803F08B-8E67-0C41-A25F-5932BD9F735B}"/>
              </a:ext>
            </a:extLst>
          </p:cNvPr>
          <p:cNvSpPr txBox="1"/>
          <p:nvPr/>
        </p:nvSpPr>
        <p:spPr>
          <a:xfrm>
            <a:off x="5066764" y="4259598"/>
            <a:ext cx="1890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c) Light Ignite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第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1-8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關</a:t>
            </a:r>
            <a:endParaRPr kumimoji="1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C5370A78-D8D4-4A4B-82CC-896305C7D3A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83" b="25043"/>
          <a:stretch/>
        </p:blipFill>
        <p:spPr>
          <a:xfrm>
            <a:off x="5306566" y="6753627"/>
            <a:ext cx="1524074" cy="154941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5F25149-0293-194A-A4F0-93011EE410F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107" b="25369"/>
          <a:stretch/>
        </p:blipFill>
        <p:spPr>
          <a:xfrm>
            <a:off x="5293140" y="4536597"/>
            <a:ext cx="1524073" cy="1831434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12CE6E33-9968-C64C-989F-10E0670E62AA}"/>
              </a:ext>
            </a:extLst>
          </p:cNvPr>
          <p:cNvSpPr txBox="1"/>
          <p:nvPr/>
        </p:nvSpPr>
        <p:spPr>
          <a:xfrm>
            <a:off x="5071308" y="6454630"/>
            <a:ext cx="1967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d) Light Ignite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第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1-10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關</a:t>
            </a:r>
            <a:endParaRPr kumimoji="1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FFF868F5-30EF-AE46-A7D0-3E59AE6597BD}"/>
              </a:ext>
            </a:extLst>
          </p:cNvPr>
          <p:cNvPicPr/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1" b="19999"/>
          <a:stretch/>
        </p:blipFill>
        <p:spPr bwMode="auto">
          <a:xfrm>
            <a:off x="5309720" y="8440677"/>
            <a:ext cx="1520920" cy="16944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BFD3262B-D81A-C24C-B34A-346826CDB489}"/>
              </a:ext>
            </a:extLst>
          </p:cNvPr>
          <p:cNvSpPr/>
          <p:nvPr/>
        </p:nvSpPr>
        <p:spPr>
          <a:xfrm>
            <a:off x="3382039" y="9858084"/>
            <a:ext cx="18870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e) Laser Quest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遊戲畫面</a:t>
            </a:r>
            <a:endParaRPr kumimoji="1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015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/>
          <p:cNvGrpSpPr/>
          <p:nvPr/>
        </p:nvGrpSpPr>
        <p:grpSpPr>
          <a:xfrm>
            <a:off x="527457" y="2240977"/>
            <a:ext cx="6504761" cy="8057258"/>
            <a:chOff x="378354" y="2085685"/>
            <a:chExt cx="6026683" cy="7465077"/>
          </a:xfrm>
        </p:grpSpPr>
        <p:sp>
          <p:nvSpPr>
            <p:cNvPr id="27" name="文字方塊 26"/>
            <p:cNvSpPr txBox="1"/>
            <p:nvPr/>
          </p:nvSpPr>
          <p:spPr>
            <a:xfrm>
              <a:off x="540112" y="2213208"/>
              <a:ext cx="5703166" cy="5011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2.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玩遊戲學力學。  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            </a:t>
              </a:r>
              <a:endParaRPr kumimoji="0" lang="en-US" altLang="zh-TW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靜力學、萬有引力、動力學。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下載任意兩款手機有關力學的物理遊戲。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將遊玩過程截圖，並上傳到影片中。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。</a:t>
              </a: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影片中有說明這一組的創意或創新。</a:t>
              </a: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影片中要演示力學的部分給同學看，並講解為何會發生。</a:t>
              </a: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把遊玩過程截圖上傳，並在影片中講解遊戲裡的物理原理。</a:t>
              </a: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+mn-ea"/>
                </a:rPr>
                <a:t>舉出一個實際例子證明此原理。</a:t>
              </a: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80" marR="0" lvl="0" indent="-28448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378354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6" name="圆角矩形 5"/>
          <p:cNvSpPr/>
          <p:nvPr/>
        </p:nvSpPr>
        <p:spPr>
          <a:xfrm>
            <a:off x="4439920" y="7673975"/>
            <a:ext cx="2387600" cy="2255520"/>
          </a:xfrm>
          <a:prstGeom prst="round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15365" y="8587740"/>
            <a:ext cx="1940560" cy="1259840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640580" y="3988435"/>
            <a:ext cx="2186940" cy="13639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3246755" y="2378710"/>
            <a:ext cx="3484880" cy="130111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/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/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1917672" y="1191106"/>
              <a:ext cx="302265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遊戲機的物理</a:t>
              </a:r>
            </a:p>
          </p:txBody>
        </p:sp>
      </p:grpSp>
      <p:graphicFrame>
        <p:nvGraphicFramePr>
          <p:cNvPr id="5" name="表格 4"/>
          <p:cNvGraphicFramePr/>
          <p:nvPr/>
        </p:nvGraphicFramePr>
        <p:xfrm>
          <a:off x="3702685" y="2388870"/>
          <a:ext cx="2339340" cy="318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93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81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zh-CN" b="1">
                          <a:solidFill>
                            <a:schemeClr val="tx1"/>
                          </a:solidFill>
                        </a:rPr>
                        <a:t>靜力學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2" name="图片 11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345" y="2707005"/>
            <a:ext cx="768985" cy="768985"/>
          </a:xfrm>
          <a:prstGeom prst="rect">
            <a:avLst/>
          </a:prstGeom>
        </p:spPr>
      </p:pic>
      <p:pic>
        <p:nvPicPr>
          <p:cNvPr id="13" name="图片 12" descr="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920" y="2696845"/>
            <a:ext cx="864235" cy="789940"/>
          </a:xfrm>
          <a:prstGeom prst="rect">
            <a:avLst/>
          </a:prstGeom>
        </p:spPr>
      </p:pic>
      <p:pic>
        <p:nvPicPr>
          <p:cNvPr id="14" name="图片 13" descr="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8945" y="2707005"/>
            <a:ext cx="779780" cy="7905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4815840" y="4049395"/>
          <a:ext cx="1835785" cy="318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5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73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zh-CN" b="1">
                          <a:solidFill>
                            <a:schemeClr val="tx1"/>
                          </a:solidFill>
                        </a:rPr>
                        <a:t>行星軌道類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" name="图片 16" descr="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5840" y="4476750"/>
            <a:ext cx="798195" cy="801370"/>
          </a:xfrm>
          <a:prstGeom prst="rect">
            <a:avLst/>
          </a:prstGeom>
        </p:spPr>
      </p:pic>
      <p:pic>
        <p:nvPicPr>
          <p:cNvPr id="18" name="图片 17" descr="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930" y="4476750"/>
            <a:ext cx="814070" cy="802005"/>
          </a:xfrm>
          <a:prstGeom prst="rect">
            <a:avLst/>
          </a:prstGeom>
        </p:spPr>
      </p:pic>
      <p:graphicFrame>
        <p:nvGraphicFramePr>
          <p:cNvPr id="19" name="表格 18"/>
          <p:cNvGraphicFramePr/>
          <p:nvPr/>
        </p:nvGraphicFramePr>
        <p:xfrm>
          <a:off x="1269365" y="8642985"/>
          <a:ext cx="1431925" cy="318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78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zh-CN" b="1">
                          <a:solidFill>
                            <a:schemeClr val="tx1"/>
                          </a:solidFill>
                        </a:rPr>
                        <a:t>動力學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0" name="图片 19" descr="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6965" y="9029065"/>
            <a:ext cx="762000" cy="737870"/>
          </a:xfrm>
          <a:prstGeom prst="rect">
            <a:avLst/>
          </a:prstGeom>
        </p:spPr>
      </p:pic>
      <p:pic>
        <p:nvPicPr>
          <p:cNvPr id="24" name="图片 23" descr="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07565" y="9006840"/>
            <a:ext cx="730250" cy="760095"/>
          </a:xfrm>
          <a:prstGeom prst="rect">
            <a:avLst/>
          </a:prstGeom>
        </p:spPr>
      </p:pic>
      <p:graphicFrame>
        <p:nvGraphicFramePr>
          <p:cNvPr id="28" name="表格 27"/>
          <p:cNvGraphicFramePr/>
          <p:nvPr/>
        </p:nvGraphicFramePr>
        <p:xfrm>
          <a:off x="5042535" y="7729220"/>
          <a:ext cx="1266190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6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zh-CN">
                          <a:solidFill>
                            <a:schemeClr val="tx1"/>
                          </a:solidFill>
                        </a:rPr>
                        <a:t>其他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9" name="图片 28" descr="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61535" y="8257540"/>
            <a:ext cx="709930" cy="703580"/>
          </a:xfrm>
          <a:prstGeom prst="rect">
            <a:avLst/>
          </a:prstGeom>
        </p:spPr>
      </p:pic>
      <p:pic>
        <p:nvPicPr>
          <p:cNvPr id="30" name="图片 29" descr="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79160" y="8228965"/>
            <a:ext cx="751840" cy="732155"/>
          </a:xfrm>
          <a:prstGeom prst="rect">
            <a:avLst/>
          </a:prstGeom>
        </p:spPr>
      </p:pic>
      <p:pic>
        <p:nvPicPr>
          <p:cNvPr id="31" name="图片 30" descr="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55185" y="9172575"/>
            <a:ext cx="716280" cy="675005"/>
          </a:xfrm>
          <a:prstGeom prst="rect">
            <a:avLst/>
          </a:prstGeom>
        </p:spPr>
      </p:pic>
      <p:pic>
        <p:nvPicPr>
          <p:cNvPr id="32" name="图片 31" descr="1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64250" y="9172575"/>
            <a:ext cx="582295" cy="5943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16965" y="7493000"/>
            <a:ext cx="1524000" cy="853440"/>
          </a:xfrm>
          <a:prstGeom prst="rect">
            <a:avLst/>
          </a:prstGeom>
        </p:spPr>
      </p:pic>
      <p:pic>
        <p:nvPicPr>
          <p:cNvPr id="33" name="图片 32" descr="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10205" y="7493000"/>
            <a:ext cx="1191895" cy="8788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71750" y="3796030"/>
            <a:ext cx="1868170" cy="10553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22CE345-79DF-4453-97A5-B14436B96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0" y="0"/>
            <a:ext cx="7559675" cy="1069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0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D694145-4583-4C8D-8AC1-6B3A39B83C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-1" y="-197"/>
            <a:ext cx="7559537" cy="1069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17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D3109E6-D727-4D67-B47D-4AFEC1C89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091"/>
            <a:ext cx="7559676" cy="1064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92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835</Words>
  <Application>Microsoft Office PowerPoint</Application>
  <PresentationFormat>自訂</PresentationFormat>
  <Paragraphs>120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1_Office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至庚 洪</dc:creator>
  <cp:lastModifiedBy>zxc mickey</cp:lastModifiedBy>
  <cp:revision>4</cp:revision>
  <dcterms:created xsi:type="dcterms:W3CDTF">2021-02-28T12:46:44Z</dcterms:created>
  <dcterms:modified xsi:type="dcterms:W3CDTF">2022-03-21T11:53:30Z</dcterms:modified>
</cp:coreProperties>
</file>

<file path=docProps/thumbnail.jpeg>
</file>